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58" r:id="rId3"/>
    <p:sldId id="360" r:id="rId4"/>
    <p:sldId id="361" r:id="rId5"/>
    <p:sldId id="362" r:id="rId6"/>
    <p:sldId id="355" r:id="rId7"/>
    <p:sldId id="356" r:id="rId8"/>
    <p:sldId id="359" r:id="rId9"/>
    <p:sldId id="357" r:id="rId10"/>
    <p:sldId id="344" r:id="rId11"/>
    <p:sldId id="345" r:id="rId12"/>
    <p:sldId id="354" r:id="rId13"/>
    <p:sldId id="343" r:id="rId14"/>
    <p:sldId id="347" r:id="rId15"/>
    <p:sldId id="353" r:id="rId16"/>
    <p:sldId id="349" r:id="rId17"/>
    <p:sldId id="348" r:id="rId18"/>
    <p:sldId id="351" r:id="rId19"/>
    <p:sldId id="342" r:id="rId20"/>
    <p:sldId id="346" r:id="rId21"/>
    <p:sldId id="350" r:id="rId22"/>
    <p:sldId id="35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54"/>
    <p:restoredTop sz="94677"/>
  </p:normalViewPr>
  <p:slideViewPr>
    <p:cSldViewPr snapToGrid="0">
      <p:cViewPr varScale="1">
        <p:scale>
          <a:sx n="85" d="100"/>
          <a:sy n="85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E5BB4-26FE-F94B-B238-8093F9B02633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5F5F3-4EA7-8C4B-9818-1708B7E23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28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EEZ = exclusive economic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DD506-8861-464D-BF60-5C370EF7B3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2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sis.agr.gc.ca</a:t>
            </a:r>
            <a:r>
              <a:rPr lang="en-US" dirty="0"/>
              <a:t>/</a:t>
            </a:r>
            <a:r>
              <a:rPr lang="en-US" dirty="0" err="1"/>
              <a:t>cansis</a:t>
            </a:r>
            <a:r>
              <a:rPr lang="en-US" dirty="0"/>
              <a:t>/publications/manuals/1996/cad-</a:t>
            </a:r>
            <a:r>
              <a:rPr lang="en-US" dirty="0" err="1"/>
              <a:t>map.jpg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DD506-8861-464D-BF60-5C370EF7B3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97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www.reddit.com</a:t>
            </a:r>
            <a:r>
              <a:rPr lang="en-US" dirty="0"/>
              <a:t>/r/</a:t>
            </a:r>
            <a:r>
              <a:rPr lang="en-US" dirty="0" err="1"/>
              <a:t>MapPorn</a:t>
            </a:r>
            <a:r>
              <a:rPr lang="en-US" dirty="0"/>
              <a:t>/comments/eq2322/</a:t>
            </a:r>
            <a:r>
              <a:rPr lang="en-US" dirty="0" err="1"/>
              <a:t>canadian_watersheds_and_major_river_flow_volume</a:t>
            </a:r>
            <a:r>
              <a:rPr lang="en-US" dirty="0"/>
              <a:t>/#lightbox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DD506-8861-464D-BF60-5C370EF7B3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0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E76-E143-87D3-61DF-03D96ED76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C1949-1679-564B-0FDA-7CAB655A7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D6F16-5EBC-85BB-86EA-C63A8D19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C190B-751C-B504-2066-E1262643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DA1CE-4E6F-F84A-54B4-779B1B3A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62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C152-FAE9-41A6-3EF4-D92E3592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A38D0-25F7-7602-C0BB-4C588CFE9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CD1D0-C20E-3831-7783-4EF6F63C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CC2E6-6011-ADBB-72EE-F4C993DA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80536-E6F2-6165-E736-2A8C08AD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2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99E38-FF65-2265-7D21-CB760EDAA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FE991-DC68-B5B4-6957-06FF97617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EB89A-0EA7-D5EA-A31E-2A94BA38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EE1A1-2B7A-AD58-F345-EABD8E89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A26D9-FA3F-001F-B0A0-611367D30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9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C2DA-B8AD-B322-CDBA-0D9DE41F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B42E-4F89-50E2-7DA7-53E929AA8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70A45-2860-FA6C-ABD1-E7ABB6265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6EB46-06ED-1C42-BE9C-DBCAC24A2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399D9-71DC-4FD7-2BDA-EB3BFEF6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1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432-43C0-7481-10A0-8DC04034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C0FD1-DE25-F8F0-A99C-13BF42ECA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5883E-6159-0420-3066-7F51C058E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0F757-E2B4-4D2A-2E56-51A61455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EE851-D457-E1EC-F25E-EC48B93E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2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BD52-772C-28D7-3653-CC793B53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16A5C-B2B8-4E99-3E65-27C56FB22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DFB3B-7DD0-0C76-2302-5B60456B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EC16B-1963-13FD-2FBD-C4D24541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570E6-7CCC-BA69-E89A-C00B71E8F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9886E-B7C3-22BB-3EF6-B967B9A9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A156-4A10-C9AC-B024-CB48CECD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F797C-43FF-0AE9-2FC1-7B02DC1BA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8025F-47AC-8213-8136-77612ADAC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0C81-2464-3527-10DF-2E1A1EFE2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56845-39F6-9266-AC7B-FC1479613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3D5C54-BD76-FAED-7BDD-71CDD772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02ACE-576A-D6BE-2512-6CB86BB8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EDD4ED-7547-DD9E-5943-4D016520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2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C861-D86B-5A67-B1EA-495AA756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BCD42-897D-272A-B178-5C009AE2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AA48D-CA28-B8AE-1D8D-7E75A914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09337-D263-73EA-4DF3-7D8BB172E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785CD-2118-A40F-285E-F2DB00D3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FCE3A-6C67-BB2D-8B45-1AA56912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967BD-9DA7-1578-D2D5-74857C16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0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4223-B728-E308-08B8-28D342D0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ABA5-20F9-D531-5D3D-27730661F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6B38D-C81D-D8E2-C878-4174BA4E7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FA3BF-3AEC-4864-BE73-877BA6F2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CD777-2D62-D255-E058-67E2C38F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2A403-772E-1CCD-98B4-0AE8C58C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0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020D-2892-E1B3-22BF-598894D8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BA1BD1-8C27-C065-14AB-D84057CFE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156C2-C77A-7C30-BF81-3440946EC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050C9-2659-EEF7-8DB8-AB0C1AA5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1374C-1023-1B5E-27BE-08A35C8C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07FDA-30C4-2423-1FEB-5868B915F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1F2E-DE91-198B-9EE9-6EAF62B7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AC46F-9519-8A0E-2536-C6CC1A6C1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12C2A-9380-EE77-F123-C79590C2E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AC02B6-C175-A94A-AC22-00EE6501708B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FD7B0-26FA-E1B8-9BA0-039A7214B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3BA85-611E-2835-7D9C-EA45C28C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BB7813-CDB8-6941-B9AF-1473D549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A2968-D798-815F-076B-C81A71A988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4938" b="354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F7867-730B-C911-6152-E55EEACC9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656" y="554754"/>
            <a:ext cx="9795637" cy="1673995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Class 7: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Beyond ‘Command and Control’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D3A52-BCC9-AB02-0155-2167697CE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4"/>
            <a:ext cx="9795637" cy="89749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Larry Swatuk</a:t>
            </a:r>
          </a:p>
          <a:p>
            <a:pPr algn="l"/>
            <a:r>
              <a:rPr lang="en-US" dirty="0" err="1">
                <a:solidFill>
                  <a:srgbClr val="FFFFFF"/>
                </a:solidFill>
              </a:rPr>
              <a:t>lswatuk@uwaterloo.ca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85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6CCB-5E69-B4DE-438C-E5DF4B5B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“Nesting” and Categorizing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F3A40-6AC7-4872-6D93-91F2B21FD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3675"/>
            <a:ext cx="7772400" cy="50292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C29A1F5-970D-5833-3567-EE96E52B30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5DB7E-5551-28BE-2E09-C4F14E36B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257" y="4140420"/>
            <a:ext cx="1619085" cy="21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5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8382E7-04A1-D4B1-48E3-ED249D80CADB}"/>
              </a:ext>
            </a:extLst>
          </p:cNvPr>
          <p:cNvGraphicFramePr>
            <a:graphicFrameLocks noGrp="1"/>
          </p:cNvGraphicFramePr>
          <p:nvPr/>
        </p:nvGraphicFramePr>
        <p:xfrm>
          <a:off x="764843" y="643468"/>
          <a:ext cx="9443654" cy="5571069"/>
        </p:xfrm>
        <a:graphic>
          <a:graphicData uri="http://schemas.openxmlformats.org/drawingml/2006/table">
            <a:tbl>
              <a:tblPr/>
              <a:tblGrid>
                <a:gridCol w="2143989">
                  <a:extLst>
                    <a:ext uri="{9D8B030D-6E8A-4147-A177-3AD203B41FA5}">
                      <a16:colId xmlns:a16="http://schemas.microsoft.com/office/drawing/2014/main" val="2618518990"/>
                    </a:ext>
                  </a:extLst>
                </a:gridCol>
                <a:gridCol w="3447961">
                  <a:extLst>
                    <a:ext uri="{9D8B030D-6E8A-4147-A177-3AD203B41FA5}">
                      <a16:colId xmlns:a16="http://schemas.microsoft.com/office/drawing/2014/main" val="771948884"/>
                    </a:ext>
                  </a:extLst>
                </a:gridCol>
                <a:gridCol w="3851704">
                  <a:extLst>
                    <a:ext uri="{9D8B030D-6E8A-4147-A177-3AD203B41FA5}">
                      <a16:colId xmlns:a16="http://schemas.microsoft.com/office/drawing/2014/main" val="391671974"/>
                    </a:ext>
                  </a:extLst>
                </a:gridCol>
              </a:tblGrid>
              <a:tr h="59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 b="1" dirty="0"/>
                        <a:t>Level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 b="1" dirty="0"/>
                        <a:t>What it represents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 b="1" dirty="0"/>
                        <a:t>Primary emphasis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794418"/>
                  </a:ext>
                </a:extLst>
              </a:tr>
              <a:tr h="995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 b="1" dirty="0"/>
                        <a:t>Biome</a:t>
                      </a:r>
                      <a:endParaRPr lang="en-CA" sz="2600" dirty="0"/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/>
                        <a:t>Global ecological pattern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/>
                        <a:t>Climate &amp; vegetation form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799932"/>
                  </a:ext>
                </a:extLst>
              </a:tr>
              <a:tr h="995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 b="1"/>
                        <a:t>Ecozone</a:t>
                      </a:r>
                      <a:endParaRPr lang="en-CA" sz="2600"/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/>
                        <a:t>Large biophysical region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/>
                        <a:t>Geological &amp; evolutionary context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269670"/>
                  </a:ext>
                </a:extLst>
              </a:tr>
              <a:tr h="995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 b="1"/>
                        <a:t>Ecoregion</a:t>
                      </a:r>
                      <a:endParaRPr lang="en-CA" sz="2600"/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/>
                        <a:t>Ecological subdivision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/>
                        <a:t>Ecological similarity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033965"/>
                  </a:ext>
                </a:extLst>
              </a:tr>
              <a:tr h="995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 b="1"/>
                        <a:t>Landscape</a:t>
                      </a:r>
                      <a:endParaRPr lang="en-CA" sz="2600"/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/>
                        <a:t>Spatial mosaic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/>
                        <a:t>Human–nature interaction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222134"/>
                  </a:ext>
                </a:extLst>
              </a:tr>
              <a:tr h="995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 b="1"/>
                        <a:t>Ecosystem</a:t>
                      </a:r>
                      <a:endParaRPr lang="en-CA" sz="2600"/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/>
                        <a:t>Functional unit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600" dirty="0"/>
                        <a:t>Processes &amp; interactions</a:t>
                      </a:r>
                    </a:p>
                  </a:txBody>
                  <a:tcPr marL="134567" marR="134567" marT="67283" marB="67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49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39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308E5-5F87-53DF-B975-A267E244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05" y="457200"/>
            <a:ext cx="79779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C9430F-5F95-C82B-E69D-D45773FE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Major Biomes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16C15E-A33A-A822-3D18-A8018676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422848"/>
            <a:ext cx="5131088" cy="3514793"/>
          </a:xfrm>
          <a:prstGeom prst="rect">
            <a:avLst/>
          </a:prstGeom>
        </p:spPr>
      </p:pic>
      <p:pic>
        <p:nvPicPr>
          <p:cNvPr id="2050" name="Picture 2" descr="Chapter 8 ~ Biomes and Ecozones | Humans and the Environment">
            <a:extLst>
              <a:ext uri="{FF2B5EF4-FFF2-40B4-BE49-F238E27FC236}">
                <a16:creationId xmlns:a16="http://schemas.microsoft.com/office/drawing/2014/main" id="{499102A3-7B5D-6A4A-EA1B-73D8B8E14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110880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93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174B-22DB-DFAE-A929-E6197DFC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Ecozones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EF3E7-1D4D-909B-C57B-2686C299A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1983501"/>
            <a:ext cx="11327549" cy="44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8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645C9-AAB1-21C8-BFAF-6F21D557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09073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0113B-38FB-96E9-3BA0-1D81D1CBA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65" y="2210300"/>
            <a:ext cx="7772400" cy="2437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075473-3725-A65D-B62C-12D88A946703}"/>
              </a:ext>
            </a:extLst>
          </p:cNvPr>
          <p:cNvSpPr txBox="1"/>
          <p:nvPr/>
        </p:nvSpPr>
        <p:spPr>
          <a:xfrm>
            <a:off x="4813540" y="517585"/>
            <a:ext cx="711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Terrestrial and Marine Ecozones of Canada</a:t>
            </a:r>
          </a:p>
        </p:txBody>
      </p:sp>
    </p:spTree>
    <p:extLst>
      <p:ext uri="{BB962C8B-B14F-4D97-AF65-F5344CB8AC3E}">
        <p14:creationId xmlns:p14="http://schemas.microsoft.com/office/powerpoint/2010/main" val="17307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DD-7E20-0FEB-3D78-D323183D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Ecozones &amp;</a:t>
            </a:r>
            <a:br>
              <a:rPr lang="en-US" sz="4000" kern="1200" dirty="0">
                <a:latin typeface="+mj-lt"/>
                <a:ea typeface="+mj-ea"/>
                <a:cs typeface="+mj-cs"/>
              </a:rPr>
            </a:br>
            <a:r>
              <a:rPr lang="en-US" sz="4000" kern="1200" dirty="0">
                <a:latin typeface="+mj-lt"/>
                <a:ea typeface="+mj-ea"/>
                <a:cs typeface="+mj-cs"/>
              </a:rPr>
              <a:t>Ecoregions </a:t>
            </a:r>
            <a:br>
              <a:rPr lang="en-US" sz="4000" kern="1200" dirty="0">
                <a:latin typeface="+mj-lt"/>
                <a:ea typeface="+mj-ea"/>
                <a:cs typeface="+mj-cs"/>
              </a:rPr>
            </a:br>
            <a:r>
              <a:rPr lang="en-US" sz="4000" kern="1200" dirty="0">
                <a:latin typeface="+mj-lt"/>
                <a:ea typeface="+mj-ea"/>
                <a:cs typeface="+mj-cs"/>
              </a:rPr>
              <a:t>in</a:t>
            </a:r>
            <a:br>
              <a:rPr lang="en-US" sz="4000" kern="1200" dirty="0">
                <a:latin typeface="+mj-lt"/>
                <a:ea typeface="+mj-ea"/>
                <a:cs typeface="+mj-cs"/>
              </a:rPr>
            </a:br>
            <a:r>
              <a:rPr lang="en-US" sz="4000" kern="1200" dirty="0">
                <a:latin typeface="+mj-lt"/>
                <a:ea typeface="+mj-ea"/>
                <a:cs typeface="+mj-cs"/>
              </a:rPr>
              <a:t>Canada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07C23-FBD7-0810-F283-81A93132B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877" y="467208"/>
            <a:ext cx="713685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16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63CD7-C608-E732-5279-3EEDDA67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66" y="199680"/>
            <a:ext cx="9145868" cy="65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31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94D619-7C96-1108-4719-F8B42CF1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0506"/>
            <a:ext cx="7772400" cy="65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0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4EED-438B-5DB8-844D-73654C86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6269F-0767-4E71-46C0-C9EBFC5BD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for ecological system</a:t>
            </a:r>
          </a:p>
          <a:p>
            <a:r>
              <a:rPr lang="en-US" dirty="0"/>
              <a:t>A community of organisms occupying a given region within a </a:t>
            </a:r>
            <a:r>
              <a:rPr lang="en-US" dirty="0">
                <a:solidFill>
                  <a:srgbClr val="FF0000"/>
                </a:solidFill>
              </a:rPr>
              <a:t>biome</a:t>
            </a:r>
            <a:r>
              <a:rPr lang="en-US" dirty="0"/>
              <a:t>, including the physical and chemical environment of that community and all the interactions among and between organisms and their environment.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6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23B8-CA98-890E-402B-CD263D06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AB49F-F4D5-BFB2-A7F5-128B14CE9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Ecosystems are dynamic</a:t>
            </a:r>
          </a:p>
          <a:p>
            <a:r>
              <a:rPr lang="en-US" dirty="0"/>
              <a:t>But humans want </a:t>
            </a:r>
            <a:r>
              <a:rPr lang="en-US" b="1" dirty="0"/>
              <a:t>order </a:t>
            </a:r>
            <a:r>
              <a:rPr lang="en-US" dirty="0"/>
              <a:t>and </a:t>
            </a:r>
            <a:r>
              <a:rPr lang="en-US" b="1" dirty="0"/>
              <a:t>predictability</a:t>
            </a:r>
          </a:p>
          <a:p>
            <a:r>
              <a:rPr lang="en-US" dirty="0"/>
              <a:t>Humans operate within the system but seek to dominate it</a:t>
            </a:r>
          </a:p>
          <a:p>
            <a:r>
              <a:rPr lang="en-US" dirty="0"/>
              <a:t>But action leads to reaction, often in unexpected ways</a:t>
            </a:r>
          </a:p>
          <a:p>
            <a:r>
              <a:rPr lang="en-US" dirty="0"/>
              <a:t>If we wish to remain within a particular system, we must recognize boundaries and acknowledge limits </a:t>
            </a:r>
          </a:p>
          <a:p>
            <a:r>
              <a:rPr lang="en-US" dirty="0"/>
              <a:t>Going beyond boundaries (a known order) will create a new system (an unknown or less well-known disorder)</a:t>
            </a:r>
          </a:p>
          <a:p>
            <a:r>
              <a:rPr lang="en-US" dirty="0"/>
              <a:t>Adaptation will be necessary (from Holocene to Anthropocene)</a:t>
            </a:r>
          </a:p>
        </p:txBody>
      </p:sp>
    </p:spTree>
    <p:extLst>
      <p:ext uri="{BB962C8B-B14F-4D97-AF65-F5344CB8AC3E}">
        <p14:creationId xmlns:p14="http://schemas.microsoft.com/office/powerpoint/2010/main" val="9607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5BFD8-033F-3783-50A4-7108C8BC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Ecosystem Based 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56DDC-CFBA-056E-A8B6-3D4A7C801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Holistic management that takes into account the entire ecosystem and emphasizes biodiversity and ecosystem integrity, as opposed to focusing primarily or solely on a resource or resources, such as water or timber, within an ecosystem.</a:t>
            </a:r>
          </a:p>
        </p:txBody>
      </p:sp>
      <p:pic>
        <p:nvPicPr>
          <p:cNvPr id="3074" name="Picture 2" descr="Components of Ecosystem | Biotic &amp; Abiotic Components">
            <a:extLst>
              <a:ext uri="{FF2B5EF4-FFF2-40B4-BE49-F238E27FC236}">
                <a16:creationId xmlns:a16="http://schemas.microsoft.com/office/drawing/2014/main" id="{001DF05A-A9BE-78D1-8041-2C904C0ED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627541"/>
            <a:ext cx="5458968" cy="36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296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DC8DC-3FB3-86B0-8360-8BF23CA24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1127"/>
            <a:ext cx="7772400" cy="63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0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20F880-C4A6-AC55-04DA-A1B96F9A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814"/>
            <a:ext cx="7772400" cy="63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8B7C5-4B92-A117-65A2-97F2A199E2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9"/>
          <a:stretch>
            <a:fillRect/>
          </a:stretch>
        </p:blipFill>
        <p:spPr>
          <a:xfrm>
            <a:off x="216569" y="297008"/>
            <a:ext cx="11867764" cy="627223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544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2F284-977E-914E-5046-4FA4DA00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85" y="745958"/>
            <a:ext cx="12152548" cy="54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6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B4A31E-8FBF-1221-D237-73286434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7001"/>
            <a:ext cx="7772400" cy="63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7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5DCD-27BE-DCCD-DCB1-8406E879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Flow in an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112D-E208-33B6-0359-2529A58D2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Laws of thermodynamics </a:t>
            </a:r>
            <a:r>
              <a:rPr lang="en-US" dirty="0"/>
              <a:t>describe the energy flow in an Ecosystem</a:t>
            </a:r>
          </a:p>
          <a:p>
            <a:r>
              <a:rPr lang="en-US" dirty="0"/>
              <a:t>1st Law (</a:t>
            </a:r>
            <a:r>
              <a:rPr lang="en-US" b="1" dirty="0"/>
              <a:t>Law of Conservation of Energy</a:t>
            </a:r>
            <a:r>
              <a:rPr lang="en-US" dirty="0"/>
              <a:t>): Energy can not be created or destroyed; it is merely changed from one form into another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Law (</a:t>
            </a:r>
            <a:r>
              <a:rPr lang="en-US" b="1" dirty="0"/>
              <a:t>Law of Entropy</a:t>
            </a:r>
            <a:r>
              <a:rPr lang="en-US" dirty="0"/>
              <a:t>):When energy is transformed from one form into another, there is always a decrease in the quality of usable energy.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36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DD973C-6D69-1883-55BE-5D26B1C4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both laws matter for NRM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06C01D-F02D-0FD6-682C-664E3DCAC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41269"/>
              </p:ext>
            </p:extLst>
          </p:nvPr>
        </p:nvGraphicFramePr>
        <p:xfrm>
          <a:off x="739220" y="2633472"/>
          <a:ext cx="10710514" cy="3586354"/>
        </p:xfrm>
        <a:graphic>
          <a:graphicData uri="http://schemas.openxmlformats.org/drawingml/2006/table">
            <a:tbl>
              <a:tblPr/>
              <a:tblGrid>
                <a:gridCol w="2490537">
                  <a:extLst>
                    <a:ext uri="{9D8B030D-6E8A-4147-A177-3AD203B41FA5}">
                      <a16:colId xmlns:a16="http://schemas.microsoft.com/office/drawing/2014/main" val="243930756"/>
                    </a:ext>
                  </a:extLst>
                </a:gridCol>
                <a:gridCol w="3818286">
                  <a:extLst>
                    <a:ext uri="{9D8B030D-6E8A-4147-A177-3AD203B41FA5}">
                      <a16:colId xmlns:a16="http://schemas.microsoft.com/office/drawing/2014/main" val="202262857"/>
                    </a:ext>
                  </a:extLst>
                </a:gridCol>
                <a:gridCol w="4401691">
                  <a:extLst>
                    <a:ext uri="{9D8B030D-6E8A-4147-A177-3AD203B41FA5}">
                      <a16:colId xmlns:a16="http://schemas.microsoft.com/office/drawing/2014/main" val="1951843733"/>
                    </a:ext>
                  </a:extLst>
                </a:gridCol>
              </a:tblGrid>
              <a:tr h="61637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800" b="1" i="0" u="none" strike="noStrike" dirty="0">
                          <a:effectLst/>
                          <a:latin typeface="Arial" panose="020B0604020202020204" pitchFamily="34" charset="0"/>
                        </a:rPr>
                        <a:t>Law</a:t>
                      </a:r>
                    </a:p>
                  </a:txBody>
                  <a:tcPr marL="144846" marR="144846" marT="72423" marB="724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800" b="1" i="0" u="none" strike="noStrike" dirty="0">
                          <a:effectLst/>
                          <a:latin typeface="Arial" panose="020B0604020202020204" pitchFamily="34" charset="0"/>
                        </a:rPr>
                        <a:t>What it tells us</a:t>
                      </a:r>
                    </a:p>
                  </a:txBody>
                  <a:tcPr marL="144846" marR="144846" marT="72423" marB="724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800" b="1" i="0" u="none" strike="noStrike" dirty="0">
                          <a:effectLst/>
                          <a:latin typeface="Arial" panose="020B0604020202020204" pitchFamily="34" charset="0"/>
                        </a:rPr>
                        <a:t>NRM implication</a:t>
                      </a:r>
                    </a:p>
                  </a:txBody>
                  <a:tcPr marL="144846" marR="144846" marT="72423" marB="724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92845"/>
                  </a:ext>
                </a:extLst>
              </a:tr>
              <a:tr h="148498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800" b="0" i="0" u="none" strike="noStrike">
                          <a:effectLst/>
                          <a:latin typeface="Arial" panose="020B0604020202020204" pitchFamily="34" charset="0"/>
                        </a:rPr>
                        <a:t>First Law</a:t>
                      </a:r>
                    </a:p>
                  </a:txBody>
                  <a:tcPr marL="144846" marR="144846" marT="72423" marB="724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800" b="0" i="0" u="none" strike="noStrike">
                          <a:effectLst/>
                          <a:latin typeface="Arial" panose="020B0604020202020204" pitchFamily="34" charset="0"/>
                        </a:rPr>
                        <a:t>Nothing disappears</a:t>
                      </a:r>
                    </a:p>
                  </a:txBody>
                  <a:tcPr marL="144846" marR="144846" marT="72423" marB="724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800" b="0" i="0" u="none" strike="noStrike">
                          <a:effectLst/>
                          <a:latin typeface="Arial" panose="020B0604020202020204" pitchFamily="34" charset="0"/>
                        </a:rPr>
                        <a:t>Waste, pollution, and emissions are unavoidable</a:t>
                      </a:r>
                    </a:p>
                  </a:txBody>
                  <a:tcPr marL="144846" marR="144846" marT="72423" marB="724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58535"/>
                  </a:ext>
                </a:extLst>
              </a:tr>
              <a:tr h="148498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800" b="0" i="0" u="none" strike="noStrike">
                          <a:effectLst/>
                          <a:latin typeface="Arial" panose="020B0604020202020204" pitchFamily="34" charset="0"/>
                        </a:rPr>
                        <a:t>Second Law</a:t>
                      </a:r>
                    </a:p>
                  </a:txBody>
                  <a:tcPr marL="144846" marR="144846" marT="72423" marB="724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800" b="0" i="0" u="none" strike="noStrike">
                          <a:effectLst/>
                          <a:latin typeface="Arial" panose="020B0604020202020204" pitchFamily="34" charset="0"/>
                        </a:rPr>
                        <a:t>Everything degrades</a:t>
                      </a:r>
                    </a:p>
                  </a:txBody>
                  <a:tcPr marL="144846" marR="144846" marT="72423" marB="724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800" b="0" i="0" u="none" strike="noStrike" dirty="0">
                          <a:effectLst/>
                          <a:latin typeface="Arial" panose="020B0604020202020204" pitchFamily="34" charset="0"/>
                        </a:rPr>
                        <a:t>Efficiency, conservation, and prevention matter more than cleanup</a:t>
                      </a:r>
                    </a:p>
                  </a:txBody>
                  <a:tcPr marL="144846" marR="144846" marT="72423" marB="724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673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08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011E-EF87-9C26-0620-4C465016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Holocene to the Anthropocene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9EB23-44EE-51F7-AFE5-DCFA368D2691}"/>
              </a:ext>
            </a:extLst>
          </p:cNvPr>
          <p:cNvSpPr txBox="1"/>
          <p:nvPr/>
        </p:nvSpPr>
        <p:spPr>
          <a:xfrm>
            <a:off x="1349115" y="1586088"/>
            <a:ext cx="93688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400" b="1" dirty="0"/>
              <a:t>Holocene (≈ last 11,700 years)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/>
              <a:t>  Relatively </a:t>
            </a:r>
            <a:r>
              <a:rPr lang="en-CA" sz="2400" b="1" dirty="0"/>
              <a:t>stable climate</a:t>
            </a:r>
            <a:endParaRPr lang="en-CA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/>
              <a:t>  Energy flows dominated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/>
              <a:t>Solar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/>
              <a:t>Biological processes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/>
              <a:t>  Human systems largely </a:t>
            </a:r>
            <a:r>
              <a:rPr lang="en-CA" sz="2400" b="1" dirty="0"/>
              <a:t>embedded within</a:t>
            </a:r>
            <a:r>
              <a:rPr lang="en-CA" sz="2400" dirty="0"/>
              <a:t> ecosystem limits</a:t>
            </a:r>
          </a:p>
          <a:p>
            <a:pPr>
              <a:buNone/>
            </a:pPr>
            <a:endParaRPr lang="en-CA" sz="2400" b="1" dirty="0"/>
          </a:p>
          <a:p>
            <a:pPr>
              <a:buNone/>
            </a:pPr>
            <a:endParaRPr lang="en-CA" sz="2400" b="1" dirty="0"/>
          </a:p>
          <a:p>
            <a:pPr>
              <a:buNone/>
            </a:pPr>
            <a:r>
              <a:rPr lang="en-CA" sz="2400" b="1" dirty="0"/>
              <a:t>Anthropocene (≈ mid-20th century onward)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/>
              <a:t>  Rapid, large-scale </a:t>
            </a:r>
            <a:r>
              <a:rPr lang="en-CA" sz="2400" b="1" dirty="0"/>
              <a:t>human redirection of energy and materials</a:t>
            </a:r>
            <a:endParaRPr lang="en-CA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/>
              <a:t>  Fossil fuels unlock </a:t>
            </a:r>
            <a:r>
              <a:rPr lang="en-CA" sz="2400" b="1" dirty="0"/>
              <a:t>ancient stored energy</a:t>
            </a:r>
            <a:endParaRPr lang="en-CA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/>
              <a:t>  Human systems begin to </a:t>
            </a:r>
            <a:r>
              <a:rPr lang="en-CA" sz="2400" b="1" dirty="0"/>
              <a:t>override</a:t>
            </a:r>
            <a:r>
              <a:rPr lang="en-CA" sz="2400" dirty="0"/>
              <a:t> natural regulatory processes</a:t>
            </a:r>
          </a:p>
        </p:txBody>
      </p:sp>
    </p:spTree>
    <p:extLst>
      <p:ext uri="{BB962C8B-B14F-4D97-AF65-F5344CB8AC3E}">
        <p14:creationId xmlns:p14="http://schemas.microsoft.com/office/powerpoint/2010/main" val="92037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3D3DED-BF57-1250-F911-EF888C51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for socio-ecological systems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8DD56-8BC3-EB95-398B-71B4E1A4D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Sustainability</a:t>
            </a:r>
            <a:r>
              <a:rPr lang="en-CA" b="1" dirty="0"/>
              <a:t> </a:t>
            </a:r>
          </a:p>
          <a:p>
            <a:pPr marL="0" indent="0">
              <a:buNone/>
            </a:pPr>
            <a:r>
              <a:rPr lang="en-CA" dirty="0"/>
              <a:t>is not about stopping resource use—it’s about </a:t>
            </a:r>
            <a:r>
              <a:rPr lang="en-CA" b="1" dirty="0"/>
              <a:t>slowing down irreversible degradation</a:t>
            </a:r>
            <a:r>
              <a:rPr lang="en-CA" dirty="0"/>
              <a:t>.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Conservation</a:t>
            </a:r>
          </a:p>
          <a:p>
            <a:pPr marL="0" indent="0">
              <a:buNone/>
            </a:pPr>
            <a:r>
              <a:rPr lang="en-CA" dirty="0"/>
              <a:t>Conserving resources saves </a:t>
            </a:r>
            <a:r>
              <a:rPr lang="en-CA" b="1" dirty="0"/>
              <a:t>high-quality energy and materials</a:t>
            </a:r>
            <a:r>
              <a:rPr lang="en-CA" dirty="0"/>
              <a:t> for future use.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Circular economy (with limits)</a:t>
            </a:r>
          </a:p>
          <a:p>
            <a:pPr marL="0" indent="0">
              <a:buNone/>
            </a:pPr>
            <a:r>
              <a:rPr lang="en-CA" dirty="0"/>
              <a:t>Circular systems help—but thermodynamics tells us they </a:t>
            </a:r>
            <a:r>
              <a:rPr lang="en-CA" b="1" dirty="0"/>
              <a:t>can never be perfectly circular</a:t>
            </a:r>
            <a:r>
              <a:rPr lang="en-CA" dirty="0"/>
              <a:t>.</a:t>
            </a:r>
          </a:p>
          <a:p>
            <a:pPr marL="0" indent="0">
              <a:buNone/>
            </a:pPr>
            <a:r>
              <a:rPr lang="en-CA" b="1" dirty="0">
                <a:solidFill>
                  <a:srgbClr val="FF0000"/>
                </a:solidFill>
              </a:rPr>
              <a:t>Ecosystem services</a:t>
            </a:r>
          </a:p>
          <a:p>
            <a:pPr marL="0" indent="0">
              <a:buNone/>
            </a:pPr>
            <a:r>
              <a:rPr lang="en-CA" dirty="0"/>
              <a:t>Ecosystems are </a:t>
            </a:r>
            <a:r>
              <a:rPr lang="en-CA" b="1" dirty="0"/>
              <a:t>energy-processing systems</a:t>
            </a:r>
            <a:r>
              <a:rPr lang="en-CA" dirty="0"/>
              <a:t>—once degraded, they require large energy inputs to restore (if restoration is even possible).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06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9ee03e0-b78c-4998-8bf4-79b266b85105}" enabled="1" method="Standard" siteId="{723a5a87-f39a-4a22-9247-3fc240c0139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553</Words>
  <Application>Microsoft Macintosh PowerPoint</Application>
  <PresentationFormat>Widescreen</PresentationFormat>
  <Paragraphs>81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Class 7: Beyond ‘Command and Control’</vt:lpstr>
      <vt:lpstr>Fundamental Challenge</vt:lpstr>
      <vt:lpstr>PowerPoint Presentation</vt:lpstr>
      <vt:lpstr>PowerPoint Presentation</vt:lpstr>
      <vt:lpstr>PowerPoint Presentation</vt:lpstr>
      <vt:lpstr>Energy Flow in an Ecosystem</vt:lpstr>
      <vt:lpstr>Why both laws matter for NRM</vt:lpstr>
      <vt:lpstr>From the Holocene to the Anthropocene</vt:lpstr>
      <vt:lpstr>Core concepts for socio-ecological systems approach</vt:lpstr>
      <vt:lpstr>“Nesting” and Categorizing</vt:lpstr>
      <vt:lpstr>PowerPoint Presentation</vt:lpstr>
      <vt:lpstr>PowerPoint Presentation</vt:lpstr>
      <vt:lpstr>Major Biomes</vt:lpstr>
      <vt:lpstr>Ecozones</vt:lpstr>
      <vt:lpstr>PowerPoint Presentation</vt:lpstr>
      <vt:lpstr>Ecozones &amp; Ecoregions  in Canada</vt:lpstr>
      <vt:lpstr>PowerPoint Presentation</vt:lpstr>
      <vt:lpstr>PowerPoint Presentation</vt:lpstr>
      <vt:lpstr>Ecosystem</vt:lpstr>
      <vt:lpstr>Ecosystem Based Management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Larry Swatuk</dc:creator>
  <cp:lastModifiedBy>Larry Swatuk</cp:lastModifiedBy>
  <cp:revision>1</cp:revision>
  <dcterms:created xsi:type="dcterms:W3CDTF">2026-01-21T13:33:48Z</dcterms:created>
  <dcterms:modified xsi:type="dcterms:W3CDTF">2026-01-21T15:25:27Z</dcterms:modified>
</cp:coreProperties>
</file>